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B8F8B5-A6EE-4206-B5A8-54E27343F589}">
  <a:tblStyle styleId="{7CB8F8B5-A6EE-4206-B5A8-54E27343F5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5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95fe906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95fe906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5fe906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95fe906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95fe90604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95fe9060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95fe9060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95fe9060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95fe906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95fe906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95fe9060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95fe9060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95fe90604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95fe906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5fe90604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5fe9060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95fe9060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95fe9060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95fe90604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95fe9060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95fe90604_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95fe9060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95fe90604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95fe906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95fe90604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95fe9060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Matchmaker’s Dilemma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Predicting Tough Matches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3" name="Google Shape;153;p22"/>
          <p:cNvSpPr txBox="1"/>
          <p:nvPr>
            <p:ph idx="4294967295" type="body"/>
          </p:nvPr>
        </p:nvSpPr>
        <p:spPr>
          <a:xfrm>
            <a:off x="524125" y="1694225"/>
            <a:ext cx="80112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Tested three binary classification models: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9144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Logistic Regression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Random Forest Classifier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Support Vector Classifier (SVC)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Models were tested with best hyperparameters according to a Grid Search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Training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59" name="Google Shape;159;p23"/>
          <p:cNvGraphicFramePr/>
          <p:nvPr/>
        </p:nvGraphicFramePr>
        <p:xfrm>
          <a:off x="3117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{7CB8F8B5-A6EE-4206-B5A8-54E27343F589}</a:tableStyleId>
              </a:tblPr>
              <a:tblGrid>
                <a:gridCol w="2840200"/>
                <a:gridCol w="2840200"/>
                <a:gridCol w="2840200"/>
              </a:tblGrid>
              <a:tr h="3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Algorithm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AUC Score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Parameters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5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Logistic Regression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.832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C=0.01, L1_ratio=0.5, max_iter=5000, penalty='elasticnet', solver='saga'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Random Forest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.863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max_depth=2, n_estimators=75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SVC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.793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C=.001, probability= True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23"/>
          <p:cNvSpPr/>
          <p:nvPr/>
        </p:nvSpPr>
        <p:spPr>
          <a:xfrm>
            <a:off x="318000" y="3066850"/>
            <a:ext cx="8520600" cy="496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/>
          </a:blip>
          <a:srcRect b="29548" l="12585" r="15704" t="17171"/>
          <a:stretch/>
        </p:blipFill>
        <p:spPr>
          <a:xfrm>
            <a:off x="2064388" y="161275"/>
            <a:ext cx="5015225" cy="4820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4"/>
          <p:cNvCxnSpPr/>
          <p:nvPr/>
        </p:nvCxnSpPr>
        <p:spPr>
          <a:xfrm flipH="1" rot="10800000">
            <a:off x="2492325" y="409300"/>
            <a:ext cx="4349400" cy="42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Feature Selection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Dropped measures of relationship quality that can’t evaluate single people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Reduced feature set to 6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Lower AUC score of .775, but better set of features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37215" l="18176" r="19080" t="16346"/>
          <a:stretch/>
        </p:blipFill>
        <p:spPr>
          <a:xfrm>
            <a:off x="4832400" y="1225225"/>
            <a:ext cx="3999901" cy="3829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flipH="1" rot="10800000">
            <a:off x="5186775" y="1427550"/>
            <a:ext cx="3434400" cy="33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Thresholding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26"/>
          <p:cNvSpPr txBox="1"/>
          <p:nvPr>
            <p:ph idx="4294967295" type="body"/>
          </p:nvPr>
        </p:nvSpPr>
        <p:spPr>
          <a:xfrm>
            <a:off x="524125" y="1694225"/>
            <a:ext cx="80112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Tested different classification boundaries in order to improve on model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181" name="Google Shape;181;p26"/>
          <p:cNvGraphicFramePr/>
          <p:nvPr/>
        </p:nvGraphicFramePr>
        <p:xfrm>
          <a:off x="311700" y="271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{7CB8F8B5-A6EE-4206-B5A8-54E27343F589}</a:tableStyleId>
              </a:tblPr>
              <a:tblGrid>
                <a:gridCol w="2840200"/>
                <a:gridCol w="2840200"/>
                <a:gridCol w="2840200"/>
              </a:tblGrid>
              <a:tr h="3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Threshold = .5 (default)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Predicted 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Predicted 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Actual 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Actual 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2" name="Google Shape;182;p26"/>
          <p:cNvGraphicFramePr/>
          <p:nvPr/>
        </p:nvGraphicFramePr>
        <p:xfrm>
          <a:off x="311700" y="271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{7CB8F8B5-A6EE-4206-B5A8-54E27343F589}</a:tableStyleId>
              </a:tblPr>
              <a:tblGrid>
                <a:gridCol w="2840200"/>
                <a:gridCol w="2840200"/>
                <a:gridCol w="2840200"/>
              </a:tblGrid>
              <a:tr h="3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Threshold = .075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Predicted 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Predicted 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7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Actual 0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1221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431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</a:rPr>
                        <a:t>Actual 1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Conclusions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63" y="1147225"/>
            <a:ext cx="4027064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3300" y="3058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</a:rPr>
              <a:t>90%</a:t>
            </a:r>
            <a:endParaRPr sz="5000">
              <a:solidFill>
                <a:schemeClr val="lt2"/>
              </a:solidFill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263300" y="33146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</a:rPr>
              <a:t>66 Million</a:t>
            </a:r>
            <a:endParaRPr sz="5000">
              <a:solidFill>
                <a:schemeClr val="lt2"/>
              </a:solidFill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63300" y="16857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2"/>
                </a:solidFill>
              </a:rPr>
              <a:t>$2.23 Billion</a:t>
            </a:r>
            <a:endParaRPr sz="5000">
              <a:solidFill>
                <a:schemeClr val="lt2"/>
              </a:solidFill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982300"/>
            <a:ext cx="8520600" cy="3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Proportion of adults who will be married at some point in their life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418425"/>
            <a:ext cx="8520600" cy="3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Size of Online Dating market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018625"/>
            <a:ext cx="8520600" cy="31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Estimate of Monthly Active Users on Tinder, most popular online dating app</a:t>
            </a:r>
            <a:endParaRPr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 Problem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524125" y="1694225"/>
            <a:ext cx="80112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Matchmakers want to avoid making bad matches. 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Using machine learning, we will attempt to identify these hard-to-place singles from the very beginning.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Stakeholders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6083775" y="1231075"/>
            <a:ext cx="2781900" cy="335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Eligible</a:t>
            </a: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singles!</a:t>
            </a:r>
            <a:endParaRPr sz="20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3181038" y="1231075"/>
            <a:ext cx="2781900" cy="335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Dating apps/sites</a:t>
            </a:r>
            <a:endParaRPr sz="20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278325" y="1231075"/>
            <a:ext cx="2781900" cy="335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Matchmaking services</a:t>
            </a:r>
            <a:endParaRPr sz="20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75" y="1724138"/>
            <a:ext cx="19050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38132" l="0" r="0" t="37104"/>
          <a:stretch/>
        </p:blipFill>
        <p:spPr>
          <a:xfrm>
            <a:off x="597725" y="3365250"/>
            <a:ext cx="2143125" cy="5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37012" l="6394" r="6254" t="19154"/>
          <a:stretch/>
        </p:blipFill>
        <p:spPr>
          <a:xfrm>
            <a:off x="3405675" y="1947475"/>
            <a:ext cx="2332650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29487" l="13002" r="12526" t="29177"/>
          <a:stretch/>
        </p:blipFill>
        <p:spPr>
          <a:xfrm>
            <a:off x="3329875" y="2785175"/>
            <a:ext cx="2484250" cy="77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7">
            <a:alphaModFix/>
          </a:blip>
          <a:srcRect b="32518" l="0" r="0" t="30828"/>
          <a:stretch/>
        </p:blipFill>
        <p:spPr>
          <a:xfrm>
            <a:off x="3405675" y="3686523"/>
            <a:ext cx="2317700" cy="50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9550" y="1947475"/>
            <a:ext cx="1268600" cy="18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9">
            <a:alphaModFix/>
          </a:blip>
          <a:srcRect b="27697" l="71376" r="8128" t="23997"/>
          <a:stretch/>
        </p:blipFill>
        <p:spPr>
          <a:xfrm>
            <a:off x="6169875" y="1947475"/>
            <a:ext cx="1169521" cy="1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The 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0" name="Google Shape;100;p17"/>
          <p:cNvSpPr txBox="1"/>
          <p:nvPr>
            <p:ph idx="4294967295" type="body"/>
          </p:nvPr>
        </p:nvSpPr>
        <p:spPr>
          <a:xfrm>
            <a:off x="2811300" y="531450"/>
            <a:ext cx="3521400" cy="1377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Marital Satisfaction Survey (2017)</a:t>
            </a:r>
            <a:endParaRPr sz="20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Economica"/>
              <a:buChar char="●"/>
            </a:pPr>
            <a:r>
              <a:rPr lang="en" sz="14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7178 responses</a:t>
            </a:r>
            <a:endParaRPr sz="14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30 variables</a:t>
            </a:r>
            <a:endParaRPr sz="15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Economica"/>
              <a:buChar char="●"/>
            </a:pPr>
            <a:r>
              <a:rPr lang="en" sz="15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86 nulls, all same country/variable</a:t>
            </a:r>
            <a:endParaRPr sz="15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822600" y="3333275"/>
            <a:ext cx="2499600" cy="12603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Marriage and Relationships Questionnaire </a:t>
            </a:r>
            <a:endParaRPr sz="14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Measures </a:t>
            </a: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aspects</a:t>
            </a: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of relationships</a:t>
            </a:r>
            <a:endParaRPr sz="1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9 variables</a:t>
            </a:r>
            <a:endParaRPr sz="1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-2 (No) to 2 (Yes) scale (0 = neutral)</a:t>
            </a:r>
            <a:endParaRPr sz="1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6332700" y="1973100"/>
            <a:ext cx="2499600" cy="11850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Kansas Marital Satisfaction Survey</a:t>
            </a:r>
            <a:endParaRPr sz="14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Measures overall satisfaction</a:t>
            </a:r>
            <a:endParaRPr sz="1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3 variables</a:t>
            </a:r>
            <a:endParaRPr sz="1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Economica"/>
              <a:buChar char="●"/>
            </a:pPr>
            <a:r>
              <a:rPr lang="en" sz="1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-3 (Very Dissatisfied) to 3 (Very Satisfied) scale (0 = neutral)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3" name="Google Shape;103;p17"/>
          <p:cNvSpPr txBox="1"/>
          <p:nvPr>
            <p:ph idx="4294967295" type="body"/>
          </p:nvPr>
        </p:nvSpPr>
        <p:spPr>
          <a:xfrm>
            <a:off x="311700" y="2191050"/>
            <a:ext cx="2499600" cy="761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Demographic Data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4" name="Google Shape;104;p17"/>
          <p:cNvSpPr txBox="1"/>
          <p:nvPr>
            <p:ph idx="4294967295" type="body"/>
          </p:nvPr>
        </p:nvSpPr>
        <p:spPr>
          <a:xfrm>
            <a:off x="5821800" y="3333325"/>
            <a:ext cx="2754900" cy="12603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GLOBE</a:t>
            </a:r>
            <a:r>
              <a:rPr lang="en" sz="20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Survey</a:t>
            </a:r>
            <a:endParaRPr sz="20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165" lvl="0" marL="45720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Economica"/>
              <a:buChar char="●"/>
            </a:pPr>
            <a:r>
              <a:rPr lang="en" sz="17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Assesses cultural attitudes of participants</a:t>
            </a:r>
            <a:endParaRPr sz="17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Economica"/>
              <a:buChar char="●"/>
            </a:pPr>
            <a:r>
              <a:rPr lang="en" sz="17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8 variables</a:t>
            </a:r>
            <a:endParaRPr sz="17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Economica"/>
              <a:buChar char="●"/>
            </a:pPr>
            <a:r>
              <a:rPr lang="en" sz="17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-3 (strongly disagree) to 3 (strongly agree) scale</a:t>
            </a:r>
            <a:endParaRPr sz="17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05" name="Google Shape;105;p17"/>
          <p:cNvCxnSpPr>
            <a:stCxn id="103" idx="3"/>
          </p:cNvCxnSpPr>
          <p:nvPr/>
        </p:nvCxnSpPr>
        <p:spPr>
          <a:xfrm flipH="1" rot="10800000">
            <a:off x="2811300" y="1918050"/>
            <a:ext cx="1562400" cy="6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1" idx="3"/>
          </p:cNvCxnSpPr>
          <p:nvPr/>
        </p:nvCxnSpPr>
        <p:spPr>
          <a:xfrm flipH="1" rot="10800000">
            <a:off x="3322200" y="1991525"/>
            <a:ext cx="1137000" cy="19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>
            <a:stCxn id="104" idx="1"/>
          </p:cNvCxnSpPr>
          <p:nvPr/>
        </p:nvCxnSpPr>
        <p:spPr>
          <a:xfrm rot="10800000">
            <a:off x="4691400" y="1960975"/>
            <a:ext cx="1130400" cy="20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102" idx="1"/>
          </p:cNvCxnSpPr>
          <p:nvPr/>
        </p:nvCxnSpPr>
        <p:spPr>
          <a:xfrm rot="10800000">
            <a:off x="4776900" y="1918200"/>
            <a:ext cx="1555800" cy="6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Demographics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Men and women from 33 countries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Represent a variety of </a:t>
            </a: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religions, cultures, and education levels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All participants married at the time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Longest: 70 Years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Shortest: &lt;1 year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Average: 14.8 years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958172"/>
            <a:ext cx="3999900" cy="379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14" y="1225225"/>
            <a:ext cx="3787286" cy="39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The Target: Marital Satisfaction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2266325"/>
            <a:ext cx="3999900" cy="23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Great news!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Economica"/>
              <a:buChar char="●"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But, a little lopsided...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5051875" y="3854575"/>
            <a:ext cx="1991400" cy="128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0"/>
          <p:cNvGrpSpPr/>
          <p:nvPr/>
        </p:nvGrpSpPr>
        <p:grpSpPr>
          <a:xfrm>
            <a:off x="845875" y="1041918"/>
            <a:ext cx="7452237" cy="3871667"/>
            <a:chOff x="0" y="236087"/>
            <a:chExt cx="8991598" cy="4671413"/>
          </a:xfrm>
        </p:grpSpPr>
        <p:pic>
          <p:nvPicPr>
            <p:cNvPr id="129" name="Google Shape;129;p20"/>
            <p:cNvPicPr preferRelativeResize="0"/>
            <p:nvPr/>
          </p:nvPicPr>
          <p:blipFill rotWithShape="1">
            <a:blip r:embed="rId3">
              <a:alphaModFix/>
            </a:blip>
            <a:srcRect b="47946" l="0" r="0" t="11898"/>
            <a:stretch/>
          </p:blipFill>
          <p:spPr>
            <a:xfrm>
              <a:off x="0" y="236087"/>
              <a:ext cx="8991598" cy="4671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/>
            <p:nvPr/>
          </p:nvSpPr>
          <p:spPr>
            <a:xfrm>
              <a:off x="4532625" y="1686000"/>
              <a:ext cx="1447800" cy="14478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6438550" y="3598000"/>
              <a:ext cx="1313100" cy="1309500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980425" y="3133800"/>
              <a:ext cx="458100" cy="464100"/>
            </a:xfrm>
            <a:prstGeom prst="rect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20"/>
            <p:cNvCxnSpPr/>
            <p:nvPr/>
          </p:nvCxnSpPr>
          <p:spPr>
            <a:xfrm rot="10800000">
              <a:off x="794175" y="1704325"/>
              <a:ext cx="2296800" cy="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0"/>
            <p:cNvCxnSpPr/>
            <p:nvPr/>
          </p:nvCxnSpPr>
          <p:spPr>
            <a:xfrm rot="10800000">
              <a:off x="794175" y="3597900"/>
              <a:ext cx="22968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0"/>
            <p:cNvSpPr txBox="1"/>
            <p:nvPr/>
          </p:nvSpPr>
          <p:spPr>
            <a:xfrm>
              <a:off x="794175" y="1355995"/>
              <a:ext cx="7392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MRQ</a:t>
              </a:r>
              <a:endPara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794175" y="2769065"/>
              <a:ext cx="9048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Open Sans"/>
                  <a:ea typeface="Open Sans"/>
                  <a:cs typeface="Open Sans"/>
                  <a:sym typeface="Open Sans"/>
                </a:rPr>
                <a:t>KMSS</a:t>
              </a:r>
              <a:endPara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779021" y="3251751"/>
              <a:ext cx="935100" cy="4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GLOBE</a:t>
              </a:r>
              <a:endParaRPr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3090875" y="3143250"/>
              <a:ext cx="4681500" cy="1380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0"/>
            <p:cNvCxnSpPr/>
            <p:nvPr/>
          </p:nvCxnSpPr>
          <p:spPr>
            <a:xfrm rot="10800000">
              <a:off x="794175" y="3133800"/>
              <a:ext cx="22968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Regression Heatmap</a:t>
            </a:r>
            <a:endParaRPr/>
          </a:p>
        </p:txBody>
      </p:sp>
      <p:cxnSp>
        <p:nvCxnSpPr>
          <p:cNvPr id="141" name="Google Shape;141;p20"/>
          <p:cNvCxnSpPr>
            <a:endCxn id="138" idx="3"/>
          </p:cNvCxnSpPr>
          <p:nvPr/>
        </p:nvCxnSpPr>
        <p:spPr>
          <a:xfrm rot="10800000">
            <a:off x="7287619" y="3508562"/>
            <a:ext cx="1557600" cy="22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Pre-processing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7" name="Google Shape;147;p21"/>
          <p:cNvSpPr txBox="1"/>
          <p:nvPr>
            <p:ph idx="4294967295" type="body"/>
          </p:nvPr>
        </p:nvSpPr>
        <p:spPr>
          <a:xfrm>
            <a:off x="524125" y="1694225"/>
            <a:ext cx="80112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Converted </a:t>
            </a:r>
            <a:r>
              <a:rPr lang="en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marital_satisfaction</a:t>
            </a: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into 0 (</a:t>
            </a:r>
            <a:r>
              <a:rPr i="1"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neutral</a:t>
            </a: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and </a:t>
            </a:r>
            <a:r>
              <a:rPr i="1"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satisfied</a:t>
            </a: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responses) and 1 (</a:t>
            </a:r>
            <a:r>
              <a:rPr i="1"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unsatisfied</a:t>
            </a: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 responses)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Converted nominal data sets to dummy variables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Dropped variables that were highly collinear with other variables</a:t>
            </a:r>
            <a:endParaRPr sz="22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